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60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乾骏 夏" initials="乾夏" lastIdx="1" clrIdx="0">
    <p:extLst>
      <p:ext uri="{19B8F6BF-5375-455C-9EA6-DF929625EA0E}">
        <p15:presenceInfo xmlns:p15="http://schemas.microsoft.com/office/powerpoint/2012/main" userId="4fe5f25c1972bb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54111-ED10-D788-167B-AAF3731E7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86FAA5-E847-0C66-2425-A254AFD08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29F565-4610-6EF7-CA5C-B87D3C32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5201A-0108-1ABB-E128-1B1EC612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072D3-F2C6-ADD4-DA6E-3CA75B1D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3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438C9-46A2-487D-E884-3C4DEFB7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75A8DD-9C36-BB17-F642-C70CD560B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B4E10-AB2C-AB0A-027B-A0181432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23575-9F9B-93EF-8EEE-46308FB4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51080-781A-AC2B-7589-2432619B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35C877-40F6-4271-61E2-0D5B00535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3EBE9A-2801-8447-B15C-C2F4A1FE5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650DDF-4B2D-8913-4EE2-FFBD9D11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8A6E0-7A29-BC02-81C1-1A1F0B3C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2C2094-DF33-9E48-D8A9-543B296D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9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040D-3343-A0A3-2953-DB96B698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F806A-3EB6-90DA-02E7-4233FA10A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D8101-F472-A372-EB77-094EBF25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C02A2-FBDD-F687-84EE-A38F591B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FEEC3-75CB-A661-D4C5-2E8D5CC7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60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EB062-72E3-9F50-1B97-D4305CEC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343B0-2789-F79F-C0D1-F6F45327C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11EFA-FA82-7F24-3FBA-8CBF394C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6C928-3C42-8064-7512-5426544B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21749B-2B7D-FE8F-60D5-B6ABA071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55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F47F7-6441-13B7-CAB0-E955E506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A585-9AC3-E9D7-9A22-A988BC156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75F46C-4E10-53C9-81EC-D725CA08C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49B4D-09C5-5A7A-9B22-6CCE8763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54D60-B2BE-2ACE-4463-F853B3F6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91AA7B-AA58-4D67-C6F9-F2E9F3EF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7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E97BE-1214-346E-6456-9AA5924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DBDFB3-BA61-8187-C79F-0EAEAB01A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F25D5A-F09D-7D71-6F1B-D22984F0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2970DF-1922-B79E-714D-590A5EDE8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91B59D-73E0-5FE6-3A05-215EB70E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106188-F17D-5F78-3177-A9639053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8E105E-DB5B-D33F-613F-098B8E31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40CE51-380C-705E-25F0-DDE6A384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7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CAA64-4380-191B-264B-66FAB269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983B0C-F099-2634-70E2-4EE4EAF3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2664B-CC26-EB57-EF18-58CCFB8F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645080-9DEF-7554-22FA-ACF59407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4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0AD9E0-A8DC-3EF1-53F0-6631EDB2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B45D2E-F141-C2C0-99D1-9C514671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608CE-0344-CE70-87FD-45689D30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7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43061-2826-B8AF-9070-4270EFBB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0BB55-F501-F8A6-1B3D-363B251B7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09053D-74D5-C4CC-3547-45A566B9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30F823-1CCC-1690-F08A-D456B73D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8AD4A1-6B77-8E59-5883-0EADBAB5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6753A-BC43-FAA3-A579-E4E233CA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06AA2-98D4-CB64-5A1C-1393F6E2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1B74C-A704-4867-47EC-4F2B67638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C2D07D-35BD-D773-CFC2-BC3980E70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57CE9-0011-8478-D6B6-A9A5CC9F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8E6B8B-F065-BDBE-D480-2F18C360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262D2-78E0-FE6A-1BF0-C8527594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08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C4EA05-E681-5683-4B62-6A782FE5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1EB1F-BB9A-125A-6852-741B95B21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D8B876-4E36-A251-D7A0-65DD1F579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23190-FB0F-4258-8390-CC51EF7A4FB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B9FA2-79C3-B078-110E-34ABD6EC0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15EEE-E8FD-C909-BF7D-ECF55E033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A6EFF-F33F-4712-964E-9AA6881CB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4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65169-97E1-71F2-5D84-71DDA8D11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磁驱动导丝导管</a:t>
            </a:r>
          </a:p>
        </p:txBody>
      </p:sp>
    </p:spTree>
    <p:extLst>
      <p:ext uri="{BB962C8B-B14F-4D97-AF65-F5344CB8AC3E}">
        <p14:creationId xmlns:p14="http://schemas.microsoft.com/office/powerpoint/2010/main" val="373779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4E203-01DC-E60C-6A87-88FFCE1F7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255" y="2414409"/>
            <a:ext cx="5803466" cy="2804361"/>
          </a:xfrm>
        </p:spPr>
        <p:txBody>
          <a:bodyPr/>
          <a:lstStyle/>
          <a:p>
            <a:r>
              <a:rPr lang="zh-CN" altLang="en-US" dirty="0"/>
              <a:t>导丝导管系统</a:t>
            </a:r>
            <a:endParaRPr lang="en-US" altLang="zh-CN" dirty="0"/>
          </a:p>
          <a:p>
            <a:r>
              <a:rPr lang="zh-CN" altLang="en-US" dirty="0"/>
              <a:t>医用导丝和磁导丝连接</a:t>
            </a:r>
            <a:endParaRPr lang="en-US" altLang="zh-CN" dirty="0"/>
          </a:p>
          <a:p>
            <a:r>
              <a:rPr lang="zh-CN" altLang="en-US" dirty="0"/>
              <a:t>实验平台搭建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44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E4B3D-3401-0442-CFEC-B29568CB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61" y="819150"/>
            <a:ext cx="4848639" cy="30099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3F34880-26A9-2DB0-1C77-14E0746CA5ED}"/>
              </a:ext>
            </a:extLst>
          </p:cNvPr>
          <p:cNvCxnSpPr>
            <a:cxnSpLocks/>
          </p:cNvCxnSpPr>
          <p:nvPr/>
        </p:nvCxnSpPr>
        <p:spPr>
          <a:xfrm flipV="1">
            <a:off x="2000250" y="2533650"/>
            <a:ext cx="1028700" cy="178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1C2593F-F96C-0B6E-2EB2-352A8D8392F4}"/>
              </a:ext>
            </a:extLst>
          </p:cNvPr>
          <p:cNvSpPr txBox="1"/>
          <p:nvPr/>
        </p:nvSpPr>
        <p:spPr>
          <a:xfrm>
            <a:off x="923925" y="4314825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第一版设计出现支撑柱断裂的情况，在第二版中整体对此问题进行改进</a:t>
            </a:r>
          </a:p>
        </p:txBody>
      </p:sp>
      <p:pic>
        <p:nvPicPr>
          <p:cNvPr id="14" name="fe70905a343727d47a69b273708acf72_4">
            <a:hlinkClick r:id="" action="ppaction://media"/>
            <a:extLst>
              <a:ext uri="{FF2B5EF4-FFF2-40B4-BE49-F238E27FC236}">
                <a16:creationId xmlns:a16="http://schemas.microsoft.com/office/drawing/2014/main" id="{BFFDE023-E722-E633-5283-F25489FF6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7350" y="819150"/>
            <a:ext cx="6826250" cy="36385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8D0C73-536B-0E26-9C61-4DCAA58AD235}"/>
              </a:ext>
            </a:extLst>
          </p:cNvPr>
          <p:cNvSpPr txBox="1"/>
          <p:nvPr/>
        </p:nvSpPr>
        <p:spPr>
          <a:xfrm>
            <a:off x="5353464" y="4776490"/>
            <a:ext cx="653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第一版设计所能提供的预紧力较小，但足够保证驱动导管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594637-AD75-2D23-BDE4-3033AC38614D}"/>
              </a:ext>
            </a:extLst>
          </p:cNvPr>
          <p:cNvSpPr txBox="1">
            <a:spLocks/>
          </p:cNvSpPr>
          <p:nvPr/>
        </p:nvSpPr>
        <p:spPr>
          <a:xfrm>
            <a:off x="45162" y="0"/>
            <a:ext cx="4304743" cy="69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导丝导管系统</a:t>
            </a:r>
          </a:p>
        </p:txBody>
      </p:sp>
    </p:spTree>
    <p:extLst>
      <p:ext uri="{BB962C8B-B14F-4D97-AF65-F5344CB8AC3E}">
        <p14:creationId xmlns:p14="http://schemas.microsoft.com/office/powerpoint/2010/main" val="17510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0A46C9-CDC1-D071-8374-381AA0C80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" t="32778" r="-185" b="-3750"/>
          <a:stretch/>
        </p:blipFill>
        <p:spPr>
          <a:xfrm>
            <a:off x="514350" y="152399"/>
            <a:ext cx="5143500" cy="4686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6F8872-FA8B-A557-3532-DD63C3C85985}"/>
              </a:ext>
            </a:extLst>
          </p:cNvPr>
          <p:cNvSpPr txBox="1"/>
          <p:nvPr/>
        </p:nvSpPr>
        <p:spPr>
          <a:xfrm>
            <a:off x="485775" y="4914900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第二版设计，可以提供更大预紧力</a:t>
            </a:r>
          </a:p>
        </p:txBody>
      </p:sp>
      <p:pic>
        <p:nvPicPr>
          <p:cNvPr id="7" name="0590306ce406d3c3d7464403b3bdec45">
            <a:hlinkClick r:id="" action="ppaction://media"/>
            <a:extLst>
              <a:ext uri="{FF2B5EF4-FFF2-40B4-BE49-F238E27FC236}">
                <a16:creationId xmlns:a16="http://schemas.microsoft.com/office/drawing/2014/main" id="{15EB92B0-1399-A29C-74ED-21A7FDE45B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5949" y="92075"/>
            <a:ext cx="6429375" cy="44799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72A6CB-DC77-A4F0-5E80-FF30248B884A}"/>
              </a:ext>
            </a:extLst>
          </p:cNvPr>
          <p:cNvSpPr txBox="1"/>
          <p:nvPr/>
        </p:nvSpPr>
        <p:spPr>
          <a:xfrm>
            <a:off x="5695949" y="4914900"/>
            <a:ext cx="630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第二版设计可以驱动导丝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31CDDC-079F-20A5-4C61-026F25213186}"/>
              </a:ext>
            </a:extLst>
          </p:cNvPr>
          <p:cNvSpPr txBox="1"/>
          <p:nvPr/>
        </p:nvSpPr>
        <p:spPr>
          <a:xfrm>
            <a:off x="514350" y="5627132"/>
            <a:ext cx="910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下一步：</a:t>
            </a:r>
            <a:endParaRPr lang="en-US" altLang="zh-CN" dirty="0"/>
          </a:p>
          <a:p>
            <a:r>
              <a:rPr lang="zh-CN" altLang="en-US" dirty="0"/>
              <a:t>将控制导丝写入到机械臂代码里，通过手柄按键控制导丝的进出</a:t>
            </a:r>
          </a:p>
        </p:txBody>
      </p:sp>
    </p:spTree>
    <p:extLst>
      <p:ext uri="{BB962C8B-B14F-4D97-AF65-F5344CB8AC3E}">
        <p14:creationId xmlns:p14="http://schemas.microsoft.com/office/powerpoint/2010/main" val="17003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F88E9-F68D-301A-8FD8-F27E63DF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1" y="71444"/>
            <a:ext cx="4304743" cy="69201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医用导丝和磁导丝连接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1D4180-1BA4-A6F3-92ED-75ADDEDE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5" y="1066719"/>
            <a:ext cx="8153819" cy="15939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F1AA29-B3BD-0637-C285-BC1C069D0A3D}"/>
              </a:ext>
            </a:extLst>
          </p:cNvPr>
          <p:cNvSpPr txBox="1"/>
          <p:nvPr/>
        </p:nvSpPr>
        <p:spPr>
          <a:xfrm>
            <a:off x="169505" y="747754"/>
            <a:ext cx="355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非连续体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C42E03-261A-FEB2-70BC-D1922269BDA2}"/>
              </a:ext>
            </a:extLst>
          </p:cNvPr>
          <p:cNvSpPr txBox="1"/>
          <p:nvPr/>
        </p:nvSpPr>
        <p:spPr>
          <a:xfrm>
            <a:off x="169505" y="2660651"/>
            <a:ext cx="115169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制备内径和外径均为 0.5-1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、长度不小于 12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的空硅胶管，注入软硅胶聚合物注入空硅胶管，并在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 °C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下自然固化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插入两块直径和长度均为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0.5 2.5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毫米的小型轴向磁化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N52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级钕铁硼圆柱形磁铁，从硅胶管另一端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毫米处插入一根 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0.89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毫米）的商用导丝。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用医用硅胶粘合剂粘合磁头和商用导丝。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3F5DFB-FE59-9DCD-5555-5277A92118E9}"/>
              </a:ext>
            </a:extLst>
          </p:cNvPr>
          <p:cNvSpPr txBox="1"/>
          <p:nvPr/>
        </p:nvSpPr>
        <p:spPr>
          <a:xfrm>
            <a:off x="169505" y="3598749"/>
            <a:ext cx="355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连续体导丝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3E10C0-FB91-89EE-4453-BD3C73DD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8" y="4075625"/>
            <a:ext cx="5080261" cy="18352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170A29-1115-1B92-7053-F3181FC76CC0}"/>
              </a:ext>
            </a:extLst>
          </p:cNvPr>
          <p:cNvSpPr txBox="1"/>
          <p:nvPr/>
        </p:nvSpPr>
        <p:spPr>
          <a:xfrm>
            <a:off x="169505" y="6110246"/>
            <a:ext cx="6195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磁导丝外表面的水凝胶皮肤由交联的亲水聚合物[聚二甲基丙烯酰胺（PDMAA）]组成。润滑水凝胶表层的摩擦系数降低了 </a:t>
            </a:r>
            <a:r>
              <a:rPr lang="en-US" altLang="zh-CN" dirty="0"/>
              <a:t>10 </a:t>
            </a:r>
            <a:r>
              <a:rPr lang="zh-CN" altLang="en-US" dirty="0"/>
              <a:t>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430DC6-67FC-866A-754A-1B58B9A4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506" y="4071824"/>
            <a:ext cx="3117878" cy="25485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CA0DD29-3B2E-50BD-649F-161A92D68D45}"/>
              </a:ext>
            </a:extLst>
          </p:cNvPr>
          <p:cNvSpPr txBox="1"/>
          <p:nvPr/>
        </p:nvSpPr>
        <p:spPr>
          <a:xfrm>
            <a:off x="8804260" y="5248471"/>
            <a:ext cx="3387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A Magnetically Controlled Guidewire Robot System with</a:t>
            </a:r>
          </a:p>
          <a:p>
            <a:r>
              <a:rPr lang="en-US" altLang="zh-CN" sz="1050" dirty="0"/>
              <a:t>Steering and Propulsion Capabilities for Vascular</a:t>
            </a:r>
          </a:p>
          <a:p>
            <a:r>
              <a:rPr lang="en-US" altLang="zh-CN" sz="1050" dirty="0"/>
              <a:t>Interventional Surgery</a:t>
            </a:r>
          </a:p>
          <a:p>
            <a:endParaRPr lang="en-US" altLang="zh-CN" sz="1050" dirty="0"/>
          </a:p>
          <a:p>
            <a:r>
              <a:rPr lang="zh-CN" altLang="en-US" sz="1050" dirty="0"/>
              <a:t>Ferromagnetic soft continuum robots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en-US" altLang="zh-CN" sz="1050" dirty="0"/>
              <a:t>Telerobotic neurovascular interventions with magnetic manipulation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4324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F88E9-F68D-301A-8FD8-F27E63DF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1" y="71444"/>
            <a:ext cx="4304743" cy="69201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19E9EB-7ED2-CB76-A527-B292405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4" y="763455"/>
            <a:ext cx="6107232" cy="2965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7CAECA-9437-0555-9377-8057EB18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02" y="763455"/>
            <a:ext cx="4435916" cy="59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6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2C40A-520C-9EAF-1945-FAB2DF2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36525"/>
            <a:ext cx="10515600" cy="644525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电控模块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273132-1771-3C03-96E8-69CA0CB6EF2F}"/>
              </a:ext>
            </a:extLst>
          </p:cNvPr>
          <p:cNvSpPr/>
          <p:nvPr/>
        </p:nvSpPr>
        <p:spPr>
          <a:xfrm>
            <a:off x="9334500" y="1565275"/>
            <a:ext cx="2152650" cy="644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Arduino+</a:t>
            </a:r>
            <a:r>
              <a:rPr lang="zh-CN" altLang="en-US" dirty="0"/>
              <a:t>电机驱动模块</a:t>
            </a:r>
            <a:r>
              <a:rPr lang="en-US" altLang="zh-CN" dirty="0"/>
              <a:t>+</a:t>
            </a:r>
            <a:r>
              <a:rPr lang="zh-CN" altLang="en-US" dirty="0"/>
              <a:t>蓝牙模块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53B5C30-C1EE-79B3-1ABB-43DFC977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1" y="1565274"/>
            <a:ext cx="1523999" cy="644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1800" dirty="0"/>
              <a:t>计算机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C63E4E3-D0CB-87C0-1962-CD3772EF77C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515100" y="1887537"/>
            <a:ext cx="2819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5BEB57A-C619-2483-9C02-CB2DE2729E3E}"/>
              </a:ext>
            </a:extLst>
          </p:cNvPr>
          <p:cNvSpPr/>
          <p:nvPr/>
        </p:nvSpPr>
        <p:spPr>
          <a:xfrm>
            <a:off x="9401175" y="2751931"/>
            <a:ext cx="2009775" cy="4841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送丝机构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C16C65F-9700-ADDC-7B6D-26746844AFD0}"/>
              </a:ext>
            </a:extLst>
          </p:cNvPr>
          <p:cNvSpPr/>
          <p:nvPr/>
        </p:nvSpPr>
        <p:spPr>
          <a:xfrm>
            <a:off x="133350" y="1565274"/>
            <a:ext cx="1362075" cy="57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游戏手柄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BED95F5-57EC-B11B-69F3-3C21924CC676}"/>
              </a:ext>
            </a:extLst>
          </p:cNvPr>
          <p:cNvCxnSpPr>
            <a:stCxn id="13" idx="3"/>
            <a:endCxn id="5" idx="1"/>
          </p:cNvCxnSpPr>
          <p:nvPr/>
        </p:nvCxnSpPr>
        <p:spPr>
          <a:xfrm>
            <a:off x="1495425" y="1852612"/>
            <a:ext cx="3495676" cy="3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26B3A38-BF55-E430-1FEF-6AA949CE4A8E}"/>
              </a:ext>
            </a:extLst>
          </p:cNvPr>
          <p:cNvSpPr txBox="1"/>
          <p:nvPr/>
        </p:nvSpPr>
        <p:spPr>
          <a:xfrm>
            <a:off x="1647825" y="1417637"/>
            <a:ext cx="3105150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蓝牙连接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F67043-6933-7822-CF71-B7F17042A5B6}"/>
              </a:ext>
            </a:extLst>
          </p:cNvPr>
          <p:cNvSpPr txBox="1"/>
          <p:nvPr/>
        </p:nvSpPr>
        <p:spPr>
          <a:xfrm>
            <a:off x="1652588" y="1914524"/>
            <a:ext cx="318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送丝机构与机械臂的控制信息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23BD2C-F3F6-2AAD-434F-D8C4B6F44A54}"/>
              </a:ext>
            </a:extLst>
          </p:cNvPr>
          <p:cNvSpPr txBox="1"/>
          <p:nvPr/>
        </p:nvSpPr>
        <p:spPr>
          <a:xfrm>
            <a:off x="6667501" y="1417637"/>
            <a:ext cx="253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蓝牙连接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C875AE-FFF2-9726-016B-EDF1FB971B0C}"/>
              </a:ext>
            </a:extLst>
          </p:cNvPr>
          <p:cNvSpPr txBox="1"/>
          <p:nvPr/>
        </p:nvSpPr>
        <p:spPr>
          <a:xfrm>
            <a:off x="6619875" y="1914524"/>
            <a:ext cx="2609850" cy="36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电机转速，方向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0B25707-09D4-DFD8-D366-AC46A851FD40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10406063" y="2209800"/>
            <a:ext cx="4762" cy="54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6B53AE3-EA4C-0A21-C9A4-70E322DD1FB0}"/>
              </a:ext>
            </a:extLst>
          </p:cNvPr>
          <p:cNvSpPr/>
          <p:nvPr/>
        </p:nvSpPr>
        <p:spPr>
          <a:xfrm>
            <a:off x="4752975" y="2751931"/>
            <a:ext cx="2009775" cy="4841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机械臂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4BB8D0B-29DD-66F1-0D6C-0673A5A2FBD7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5753101" y="2209800"/>
            <a:ext cx="4762" cy="54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65E95D64-0634-53B8-BDCC-0254FFB47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351210"/>
            <a:ext cx="4718049" cy="3506789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D7616AF-9B24-0CE7-7F07-6D14F614BB12}"/>
              </a:ext>
            </a:extLst>
          </p:cNvPr>
          <p:cNvCxnSpPr>
            <a:cxnSpLocks/>
          </p:cNvCxnSpPr>
          <p:nvPr/>
        </p:nvCxnSpPr>
        <p:spPr>
          <a:xfrm flipH="1" flipV="1">
            <a:off x="8239125" y="3609975"/>
            <a:ext cx="657225" cy="11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50412A0-6FFF-8A97-2953-4839081EB9A8}"/>
              </a:ext>
            </a:extLst>
          </p:cNvPr>
          <p:cNvSpPr txBox="1"/>
          <p:nvPr/>
        </p:nvSpPr>
        <p:spPr>
          <a:xfrm>
            <a:off x="7286625" y="3440560"/>
            <a:ext cx="95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导管电机的正转，反转控制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FEA849E-A5D4-6952-B189-506832C76604}"/>
              </a:ext>
            </a:extLst>
          </p:cNvPr>
          <p:cNvCxnSpPr>
            <a:cxnSpLocks/>
          </p:cNvCxnSpPr>
          <p:nvPr/>
        </p:nvCxnSpPr>
        <p:spPr>
          <a:xfrm flipH="1" flipV="1">
            <a:off x="10406062" y="4057650"/>
            <a:ext cx="157163" cy="35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1F814C6-A5AB-2389-C56C-05AD499C1E82}"/>
              </a:ext>
            </a:extLst>
          </p:cNvPr>
          <p:cNvSpPr txBox="1"/>
          <p:nvPr/>
        </p:nvSpPr>
        <p:spPr>
          <a:xfrm>
            <a:off x="9445624" y="3524009"/>
            <a:ext cx="95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导丝电机的正转，反转控制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1245CD3-B6B7-7BC1-62A5-2F0D887DD89B}"/>
              </a:ext>
            </a:extLst>
          </p:cNvPr>
          <p:cNvCxnSpPr>
            <a:cxnSpLocks/>
          </p:cNvCxnSpPr>
          <p:nvPr/>
        </p:nvCxnSpPr>
        <p:spPr>
          <a:xfrm flipH="1">
            <a:off x="8096250" y="4057650"/>
            <a:ext cx="471487" cy="69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A6DDB4F-7320-AD21-B593-7A97786E9B87}"/>
              </a:ext>
            </a:extLst>
          </p:cNvPr>
          <p:cNvSpPr txBox="1"/>
          <p:nvPr/>
        </p:nvSpPr>
        <p:spPr>
          <a:xfrm>
            <a:off x="7286625" y="4752298"/>
            <a:ext cx="119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导管电机速度控制</a:t>
            </a:r>
          </a:p>
        </p:txBody>
      </p:sp>
      <p:sp>
        <p:nvSpPr>
          <p:cNvPr id="45" name="文本框 34">
            <a:extLst>
              <a:ext uri="{FF2B5EF4-FFF2-40B4-BE49-F238E27FC236}">
                <a16:creationId xmlns:a16="http://schemas.microsoft.com/office/drawing/2014/main" id="{650412A0-6FFF-8A97-2953-4839081EB9A8}"/>
              </a:ext>
            </a:extLst>
          </p:cNvPr>
          <p:cNvSpPr txBox="1"/>
          <p:nvPr/>
        </p:nvSpPr>
        <p:spPr>
          <a:xfrm>
            <a:off x="9097962" y="4923393"/>
            <a:ext cx="118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导丝电机的速度控制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313AFE3-B0E3-2EF0-3915-5F374FBC5E09}"/>
              </a:ext>
            </a:extLst>
          </p:cNvPr>
          <p:cNvCxnSpPr>
            <a:cxnSpLocks/>
          </p:cNvCxnSpPr>
          <p:nvPr/>
        </p:nvCxnSpPr>
        <p:spPr>
          <a:xfrm flipH="1">
            <a:off x="10282069" y="4837679"/>
            <a:ext cx="351523" cy="30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63A145D5-6C33-B8A6-B348-C21AB762D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4" y="3377550"/>
            <a:ext cx="4019466" cy="3471864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ADFB671A-F67B-C0EC-F615-FBFBB2ED8927}"/>
              </a:ext>
            </a:extLst>
          </p:cNvPr>
          <p:cNvSpPr/>
          <p:nvPr/>
        </p:nvSpPr>
        <p:spPr>
          <a:xfrm rot="21028804">
            <a:off x="3115094" y="4730822"/>
            <a:ext cx="779950" cy="4835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29888E7-A69E-79A5-071F-0005D83FE48A}"/>
              </a:ext>
            </a:extLst>
          </p:cNvPr>
          <p:cNvCxnSpPr/>
          <p:nvPr/>
        </p:nvCxnSpPr>
        <p:spPr>
          <a:xfrm flipV="1">
            <a:off x="3488924" y="4179224"/>
            <a:ext cx="142043" cy="49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FBC0D5E-DF26-7A6C-DFF8-0F6F4F253186}"/>
              </a:ext>
            </a:extLst>
          </p:cNvPr>
          <p:cNvSpPr txBox="1"/>
          <p:nvPr/>
        </p:nvSpPr>
        <p:spPr>
          <a:xfrm>
            <a:off x="4377231" y="4344523"/>
            <a:ext cx="99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Arduino</a:t>
            </a:r>
            <a:r>
              <a:rPr lang="zh-CN" altLang="en-US" sz="1400" dirty="0"/>
              <a:t>连接与断开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7159DE5-1353-8193-5CA8-8A3DBC5A7F8C}"/>
              </a:ext>
            </a:extLst>
          </p:cNvPr>
          <p:cNvSpPr/>
          <p:nvPr/>
        </p:nvSpPr>
        <p:spPr>
          <a:xfrm rot="21028804">
            <a:off x="3523540" y="5002215"/>
            <a:ext cx="779950" cy="4835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5CC55A7-E7EC-E7F5-9705-6EBE9A178D7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4298119" y="4837679"/>
            <a:ext cx="278527" cy="34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B8D335A-1ADC-A17A-D80D-C24738EFDEE6}"/>
              </a:ext>
            </a:extLst>
          </p:cNvPr>
          <p:cNvSpPr txBox="1"/>
          <p:nvPr/>
        </p:nvSpPr>
        <p:spPr>
          <a:xfrm>
            <a:off x="3374994" y="3899930"/>
            <a:ext cx="99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机械臂连接与断开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1DBE511-359A-623E-A708-3FCF82550E65}"/>
              </a:ext>
            </a:extLst>
          </p:cNvPr>
          <p:cNvCxnSpPr>
            <a:cxnSpLocks/>
          </p:cNvCxnSpPr>
          <p:nvPr/>
        </p:nvCxnSpPr>
        <p:spPr>
          <a:xfrm flipV="1">
            <a:off x="1003177" y="4179224"/>
            <a:ext cx="388230" cy="80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1ED1814-FE4D-D4CB-0E97-7F4A4DFC7401}"/>
              </a:ext>
            </a:extLst>
          </p:cNvPr>
          <p:cNvCxnSpPr>
            <a:cxnSpLocks/>
          </p:cNvCxnSpPr>
          <p:nvPr/>
        </p:nvCxnSpPr>
        <p:spPr>
          <a:xfrm flipH="1" flipV="1">
            <a:off x="1391407" y="4234368"/>
            <a:ext cx="316203" cy="12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EA15892-609B-ECA9-3F89-B3D206413D82}"/>
              </a:ext>
            </a:extLst>
          </p:cNvPr>
          <p:cNvCxnSpPr>
            <a:cxnSpLocks/>
          </p:cNvCxnSpPr>
          <p:nvPr/>
        </p:nvCxnSpPr>
        <p:spPr>
          <a:xfrm flipH="1" flipV="1">
            <a:off x="1391407" y="4179224"/>
            <a:ext cx="1684670" cy="13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7CD5FD3B-16D5-1E5B-6116-79EBCED1C058}"/>
              </a:ext>
            </a:extLst>
          </p:cNvPr>
          <p:cNvSpPr txBox="1"/>
          <p:nvPr/>
        </p:nvSpPr>
        <p:spPr>
          <a:xfrm>
            <a:off x="557182" y="3773869"/>
            <a:ext cx="18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机械臂六轴控制</a:t>
            </a:r>
          </a:p>
        </p:txBody>
      </p:sp>
    </p:spTree>
    <p:extLst>
      <p:ext uri="{BB962C8B-B14F-4D97-AF65-F5344CB8AC3E}">
        <p14:creationId xmlns:p14="http://schemas.microsoft.com/office/powerpoint/2010/main" val="302211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342</Words>
  <Application>Microsoft Office PowerPoint</Application>
  <PresentationFormat>宽屏</PresentationFormat>
  <Paragraphs>43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Office 主题​​</vt:lpstr>
      <vt:lpstr>磁驱动导丝导管</vt:lpstr>
      <vt:lpstr>PowerPoint 演示文稿</vt:lpstr>
      <vt:lpstr>PowerPoint 演示文稿</vt:lpstr>
      <vt:lpstr>PowerPoint 演示文稿</vt:lpstr>
      <vt:lpstr>医用导丝和磁导丝连接</vt:lpstr>
      <vt:lpstr>实验平台搭建</vt:lpstr>
      <vt:lpstr>电控模块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磁驱动导丝导管</dc:title>
  <dc:creator>睿宸 王</dc:creator>
  <cp:lastModifiedBy>乾骏 夏</cp:lastModifiedBy>
  <cp:revision>6</cp:revision>
  <dcterms:created xsi:type="dcterms:W3CDTF">2023-10-12T02:49:34Z</dcterms:created>
  <dcterms:modified xsi:type="dcterms:W3CDTF">2023-10-12T05:46:17Z</dcterms:modified>
</cp:coreProperties>
</file>